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57" r:id="rId4"/>
    <p:sldId id="258" r:id="rId5"/>
    <p:sldId id="260" r:id="rId6"/>
    <p:sldId id="261" r:id="rId7"/>
    <p:sldId id="262" r:id="rId8"/>
    <p:sldId id="264" r:id="rId9"/>
    <p:sldId id="265" r:id="rId10"/>
    <p:sldId id="274" r:id="rId11"/>
    <p:sldId id="275" r:id="rId12"/>
    <p:sldId id="266" r:id="rId13"/>
    <p:sldId id="276" r:id="rId14"/>
    <p:sldId id="267" r:id="rId15"/>
    <p:sldId id="268" r:id="rId16"/>
    <p:sldId id="269" r:id="rId17"/>
    <p:sldId id="270" r:id="rId18"/>
    <p:sldId id="271" r:id="rId19"/>
    <p:sldId id="263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E9A09-709F-264B-8653-108D936E54C3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7C184-B444-E346-9222-DEBFFE808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8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7C184-B444-E346-9222-DEBFFE808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7C184-B444-E346-9222-DEBFFE808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7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D46E-A671-3427-B0EE-63C37AE2D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CC413-3463-9EDF-401A-A77F1972E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341C-7816-A7E4-3E62-002A71317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3A516-813D-0C2B-5A97-B9DB91480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2BE77-DB3E-A5BB-2D27-8FC0F79D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9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9F8A-001A-DC03-FBFA-E7CBBA2E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0538F-DB97-0228-FB83-482B4D4D8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15455-AC94-0063-7CA5-4DA2C002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D8089-1878-967C-357F-82E52430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0F995-D32A-03E6-7694-A93BD21E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9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A0D0AC-71D7-2505-F582-A59BC4946B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97AFA-A5CF-281A-0B70-522844CA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1C4-74B6-16A1-EC68-3AE37CD7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07C2E-514D-F814-6D13-26F570A3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5EE9F-BA8D-B4B2-140E-D590A7D43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5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7EE1-5DAE-27AA-BAA0-ACA12516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6453D-44EB-9D3B-A5AF-6AEB0CFF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34D1-8670-08F2-335B-BD2EA0A4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D063E-4BAC-ADE6-F4EB-39EC6B996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E8EE5-A55F-3E63-B329-75440D11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21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1692-6DA1-7250-4B7B-D43C6076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A90FC-CB5D-E617-DDCD-0583D66C3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5CE3A-A1A4-352D-4429-A82A12D3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3D5DD-EBDD-D6A7-5B4F-40D9A8CF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B2D04-3660-E00D-6DD8-F7DD2A4B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9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42B3-112F-941D-789D-1B62BAC6E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4A8BC-23A5-6FB6-E5A1-C1ABFAE79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E9155-41C6-7903-2BA6-41F3ABC5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7D733-08BC-5654-81E1-0F670732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A711C-6FED-707D-48F4-B2077B576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39CC4-B400-2591-820C-70A75C0C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0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D01D-D51A-0AA4-EAC6-4E6DC47E6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190A1-DCBA-3829-A807-F73B3B538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B36E7-8F38-EE9F-BF7A-F9B6F9A6F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394435-BC68-F479-B60B-78D1F62F9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3BB61-C287-6C57-E10F-EE9B7565C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ECC91-66B2-E481-022E-62702D5F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AB227D-8BC4-2709-0A68-5D244C1D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5D3233-7B48-AB6F-64C0-05183FD5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4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E1C4-0B09-DC18-72DE-F62725BA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C9AD8-F524-FF5B-6832-F18FDBD9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2757E-D197-3472-E9CB-AC5A8C0CD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06829-FAEA-1D9B-E5CF-179E8A2D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9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4F6FDD-A08F-2122-87AC-B9416E0B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6A8115-35F5-E8DD-4AD3-BF15E5238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216D6-D9F2-44E3-05C3-368B9AC6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8422-6B55-A145-236F-A8EDCD5C7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2EE17-AF7E-0EC2-0100-CB81424D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B467B-D408-9AC2-CF73-AFC705D1C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EF31A-594B-20D3-1D15-780F8DEF4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10F44-9985-D62A-A421-C0E4F1AEA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8624B-CFCE-3473-AFF4-77FBA7A4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8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4D5E-0D48-C57E-E97A-28D3673F0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154FC-B08D-C474-160A-A2800D569B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26A0E-577C-7E64-883A-B28D61AD9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3A56D-8620-CDB2-F3FD-5D4977982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6B62A-B85B-C75E-F2B8-A7CCB525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F6-BFE1-CCC2-A57D-18012D7E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8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4CC91-D18E-F559-37BA-DDC96E9E9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59D1D-87CB-1334-DC51-EADFE2C7B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44237-0F7C-1C3D-B44E-C41A175D1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C0FE-F879-4447-B8C4-AAFA5CBD32EB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EC8ED-F241-22F4-8447-E10024C75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D9115-6EA9-2712-1F4B-3E84FECF6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7DF07-BDD4-8D4D-8067-E84D6BEC1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6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5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0.png"/><Relationship Id="rId5" Type="http://schemas.openxmlformats.org/officeDocument/2006/relationships/image" Target="../media/image153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udocu.com/in/document/gl-bajaj-institute-of-technology-and-management/btech/deep-learning-ppt-full-notes/2152764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pages.uidaho.edu/vakanski/Courses/Adversarial_Machine_Learning/Fall_2021/Lecture_2_Deep_Learning_Overview.pptx" TargetMode="External"/><Relationship Id="rId4" Type="http://schemas.openxmlformats.org/officeDocument/2006/relationships/hyperlink" Target="http://www.hpc.lsu.edu/training/weekly-materials/2016-Fall/machine_learning_qb2_fall_2016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33B8-8D74-D1EF-0AF5-F9AC9FBAD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1C387-B7F7-A217-C61D-E542D8996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6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3BA5-7EEA-A97E-F6E0-D39F5F2A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B2952E-F1C9-BE92-0562-E75276388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387" y="1426273"/>
            <a:ext cx="487680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1B6B4-1EE2-469D-5F4C-42E797B6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5873"/>
            <a:ext cx="4533900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7C040-32F4-8C69-5E39-AE77476A5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61363"/>
            <a:ext cx="4432300" cy="260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66C8F-C3F8-355C-D753-A50B4C987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325" y="4162963"/>
            <a:ext cx="43053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5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AA44-8DB7-E249-3870-B567EADD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380612-FF05-D42A-20CE-7996A74F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30" y="1690688"/>
            <a:ext cx="5762017" cy="3004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592EA1-F5F8-C7BE-AD4B-0D552C114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21" y="1690688"/>
            <a:ext cx="5568779" cy="32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39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0D76-6F45-914F-7379-547A2624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4541AE0-4682-8B66-4071-26DE9D78F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0103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Optimizing the loss function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Almost all DL models these days are trained with a variant of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gradient descent </a:t>
                </a:r>
                <a:r>
                  <a:rPr lang="en-US" dirty="0"/>
                  <a:t>(GD) algorithm</a:t>
                </a:r>
              </a:p>
              <a:p>
                <a:pPr lvl="1"/>
                <a:r>
                  <a:rPr lang="en-US" dirty="0"/>
                  <a:t>GD applies iterative refinement of the network </a:t>
                </a:r>
                <a:r>
                  <a:rPr lang="en-US" dirty="0">
                    <a:solidFill>
                      <a:srgbClr val="FF0000"/>
                    </a:solidFill>
                  </a:rPr>
                  <a:t>parameters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GD uses the opposite direction of the </a:t>
                </a:r>
                <a:r>
                  <a:rPr lang="en-US" dirty="0">
                    <a:solidFill>
                      <a:srgbClr val="FF0000"/>
                    </a:solidFill>
                  </a:rPr>
                  <a:t>gradient</a:t>
                </a:r>
                <a:r>
                  <a:rPr lang="en-US" dirty="0"/>
                  <a:t> of the loss with respect to the NN parameters (i.e.,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) for updating 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gradient of the loss function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gives the direction of fastest increase of the loss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when the parameters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are changed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4541AE0-4682-8B66-4071-26DE9D78F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01034"/>
              </a:xfrm>
              <a:blipFill>
                <a:blip r:embed="rId3"/>
                <a:stretch>
                  <a:fillRect l="-1086" t="-224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9990A57-23AB-9A71-3282-D1A90C33C1EC}"/>
              </a:ext>
            </a:extLst>
          </p:cNvPr>
          <p:cNvGrpSpPr/>
          <p:nvPr/>
        </p:nvGrpSpPr>
        <p:grpSpPr>
          <a:xfrm>
            <a:off x="2269498" y="4729249"/>
            <a:ext cx="3239604" cy="1823511"/>
            <a:chOff x="5721123" y="4534272"/>
            <a:chExt cx="3687977" cy="28083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2176D5-DA5F-1D28-B4BD-FB8B1B192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13846"/>
            <a:stretch/>
          </p:blipFill>
          <p:spPr>
            <a:xfrm>
              <a:off x="5721123" y="4534273"/>
              <a:ext cx="3687977" cy="28083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AC081E-837B-10EC-C792-F5F747759838}"/>
                    </a:ext>
                  </a:extLst>
                </p:cNvPr>
                <p:cNvSpPr txBox="1"/>
                <p:nvPr/>
              </p:nvSpPr>
              <p:spPr>
                <a:xfrm>
                  <a:off x="6037312" y="4534272"/>
                  <a:ext cx="504056" cy="401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7312" y="4534272"/>
                  <a:ext cx="504056" cy="401007"/>
                </a:xfrm>
                <a:prstGeom prst="rect">
                  <a:avLst/>
                </a:prstGeom>
                <a:blipFill>
                  <a:blip r:embed="rId5"/>
                  <a:stretch>
                    <a:fillRect r="-22785" b="-87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8CC56C-D19C-9F4B-EE71-C7A614CB51DD}"/>
                    </a:ext>
                  </a:extLst>
                </p:cNvPr>
                <p:cNvSpPr txBox="1"/>
                <p:nvPr/>
              </p:nvSpPr>
              <p:spPr>
                <a:xfrm>
                  <a:off x="8868772" y="6909165"/>
                  <a:ext cx="504056" cy="401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8772" y="6909165"/>
                  <a:ext cx="504056" cy="401007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21BADE-4470-BD72-CF76-D0D4278313EB}"/>
                    </a:ext>
                  </a:extLst>
                </p:cNvPr>
                <p:cNvSpPr txBox="1"/>
                <p:nvPr/>
              </p:nvSpPr>
              <p:spPr>
                <a:xfrm>
                  <a:off x="8701608" y="4735209"/>
                  <a:ext cx="671220" cy="6658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608" y="4735209"/>
                  <a:ext cx="671220" cy="665888"/>
                </a:xfrm>
                <a:prstGeom prst="rect">
                  <a:avLst/>
                </a:prstGeom>
                <a:blipFill>
                  <a:blip r:embed="rId7"/>
                  <a:stretch>
                    <a:fillRect b="-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EE8836A-8FFD-63E0-4D69-B21776002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8992" y="4554072"/>
            <a:ext cx="3239604" cy="199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0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D735-28AF-AD1C-DE49-A3F05DD4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B0779-3B2B-4E5F-4F60-5A4A188A3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Modern NNs employ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backpropagation</a:t>
                </a:r>
                <a:r>
                  <a:rPr lang="en-US" dirty="0"/>
                  <a:t> method for calculating the gradients of the loss function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Backpropagation is short for “backward propagation”</a:t>
                </a:r>
              </a:p>
              <a:p>
                <a:r>
                  <a:rPr lang="en-US" dirty="0"/>
                  <a:t>For training NNs, </a:t>
                </a:r>
                <a:r>
                  <a:rPr lang="en-US" dirty="0">
                    <a:solidFill>
                      <a:srgbClr val="FF0000"/>
                    </a:solidFill>
                  </a:rPr>
                  <a:t>forward propagation </a:t>
                </a:r>
                <a:r>
                  <a:rPr lang="en-US" dirty="0"/>
                  <a:t>(forward pass) refers to passing the inputs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through the hidden layers to obtain the model outputs (predictions)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The loss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function is then calculated 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Backpropagation</a:t>
                </a:r>
                <a:r>
                  <a:rPr lang="en-US" dirty="0"/>
                  <a:t> traverses the network in reverse order, from the outputs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backward toward the inputs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calculate the gradients of the loss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chain rule is used for calculating the partial derivatives of the loss function with respect to the parameters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in the different layers in the network</a:t>
                </a:r>
              </a:p>
              <a:p>
                <a:r>
                  <a:rPr lang="en-US" dirty="0"/>
                  <a:t>Each update of the model parameters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during training takes one forward and one backward pass (e.g., of a batch of inputs)</a:t>
                </a:r>
              </a:p>
              <a:p>
                <a:r>
                  <a:rPr lang="en-US" dirty="0"/>
                  <a:t>Automatic calculation of the gradients (</a:t>
                </a:r>
                <a:r>
                  <a:rPr lang="en-US" dirty="0">
                    <a:solidFill>
                      <a:srgbClr val="FF0000"/>
                    </a:solidFill>
                  </a:rPr>
                  <a:t>automatic differentiation</a:t>
                </a:r>
                <a:r>
                  <a:rPr lang="en-US" dirty="0"/>
                  <a:t>) is available in all current deep learning libraries</a:t>
                </a:r>
              </a:p>
              <a:p>
                <a:pPr lvl="1"/>
                <a:r>
                  <a:rPr lang="en-US" dirty="0"/>
                  <a:t>It significantly simplifies the implementation of deep learning algorithms, since it obviates deriving the partial derivatives of the loss function by hand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5B0779-3B2B-4E5F-4F60-5A4A188A3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8721" r="-724" b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34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7ACE9-F339-D83C-7C0D-377E18B4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782DA-D6E8-F9AA-8343-62A50C98E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  <a:p>
            <a:r>
              <a:rPr lang="en-US" dirty="0"/>
              <a:t>Early Stopping</a:t>
            </a:r>
          </a:p>
          <a:p>
            <a:r>
              <a:rPr lang="en-US" dirty="0"/>
              <a:t>Ridge Regression </a:t>
            </a:r>
          </a:p>
          <a:p>
            <a:r>
              <a:rPr lang="en-US" dirty="0"/>
              <a:t>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142812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C08B-E0F6-453E-9CC0-63B00EA8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1A2F07-53F8-6132-E3C0-4F132AEA4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5434" y="1825625"/>
            <a:ext cx="75211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9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6496-2089-9E9A-D47A-D1B417D4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99EEFA-01EB-5B7F-8195-80FF54946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39" y="1825625"/>
            <a:ext cx="76793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B4D88-0E39-0C91-23AB-9269E29C2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7B85D8-A70E-E4BD-5BDF-13110518B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463" y="1825625"/>
            <a:ext cx="76330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9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3A0F-D51C-4E82-0070-C3E3B0F6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22952-E17C-06D8-4125-39FDDA75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9A75A-74C3-F1BC-CB83-B4E9D158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460" y="1806567"/>
            <a:ext cx="7772400" cy="437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4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6742-8796-4641-9CFB-F157D9A0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88D75-A612-923B-43AE-58A9CF260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Self-Driving Cars</a:t>
            </a:r>
          </a:p>
          <a:p>
            <a:r>
              <a:rPr lang="en-US" dirty="0"/>
              <a:t>Voice Controlled Assistance</a:t>
            </a:r>
          </a:p>
          <a:p>
            <a:r>
              <a:rPr lang="en-US" dirty="0"/>
              <a:t>Automatic Image Caption Generation </a:t>
            </a:r>
          </a:p>
          <a:p>
            <a:r>
              <a:rPr lang="en-US" dirty="0"/>
              <a:t>Automatic 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421893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7539-8A4F-F773-EF80-3647CF435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4847-FFE6-9DFE-76C4-59D79866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Machine Learning vs Deep Learning</a:t>
            </a:r>
          </a:p>
          <a:p>
            <a:r>
              <a:rPr lang="en-US" dirty="0"/>
              <a:t>How ML and DL Works</a:t>
            </a:r>
          </a:p>
          <a:p>
            <a:r>
              <a:rPr lang="en-US" dirty="0"/>
              <a:t>DL Models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Single NN Unit</a:t>
            </a:r>
          </a:p>
          <a:p>
            <a:r>
              <a:rPr lang="en-US" dirty="0"/>
              <a:t>Activation Functions</a:t>
            </a:r>
          </a:p>
          <a:p>
            <a:r>
              <a:rPr lang="en-US" dirty="0"/>
              <a:t>Loss Functions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Backpropagation</a:t>
            </a:r>
          </a:p>
          <a:p>
            <a:r>
              <a:rPr lang="en-US" dirty="0"/>
              <a:t>Regularization</a:t>
            </a:r>
          </a:p>
          <a:p>
            <a:r>
              <a:rPr lang="en-US" dirty="0"/>
              <a:t>CNN</a:t>
            </a:r>
          </a:p>
          <a:p>
            <a:r>
              <a:rPr lang="en-US" dirty="0"/>
              <a:t>DL Applications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7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48C1B-B149-AE14-7837-842BFC9C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62F3-250E-E557-B74C-4A30D111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https://www.studocu.com/in/document/gl-bajaj-institute-of-technology-and-management/btech/deep-learning-ppt-full-notes/21527647</a:t>
            </a:r>
            <a:endParaRPr lang="en-US" dirty="0"/>
          </a:p>
          <a:p>
            <a:r>
              <a:rPr lang="en-US" dirty="0">
                <a:hlinkClick r:id="rId4"/>
              </a:rPr>
              <a:t>http://www.hpc.lsu.edu/training/weekly-materials/2016-Fall/machine_learning_qb2_fall_2016.pdf</a:t>
            </a:r>
            <a:endParaRPr lang="en-US" dirty="0"/>
          </a:p>
          <a:p>
            <a:r>
              <a:rPr lang="en-US" dirty="0">
                <a:hlinkClick r:id="rId5"/>
              </a:rPr>
              <a:t>https://www.webpages.uidaho.edu/vakanski/Courses/Adversarial_Machine_Learning/Fall_2021/Lecture_2_Deep_Learning_Overview.pptx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1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9A5-BE93-FC89-0ED9-1FDE0FC5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vs Deep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72600-E90E-1872-5D57-D991ABDD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5569E-C623-890B-FADA-19A308B67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091065" cy="40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F8A2-CE99-DA66-3F9F-B52C2511D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ML &amp; DL 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2FDF6F-4340-D715-1B2C-C3A79965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454" y="1870842"/>
            <a:ext cx="4718550" cy="195975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2335509-183F-25E5-F20B-214E6EFC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720" y="3429000"/>
            <a:ext cx="6523826" cy="27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3D9F-EA35-5070-9B47-4B8F7A8D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or 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578C9-3587-3B5E-1899-13D63577C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560DF-FDE9-4201-ABB5-88BC0539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18" y="2172506"/>
            <a:ext cx="6294382" cy="382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1748-EACE-1F9E-6948-C9B0679E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23CAFE-54BB-E653-953A-DA7E12D48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0919" y="1905817"/>
            <a:ext cx="6472881" cy="2899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54610-F171-0BB3-E350-EA207FC926EF}"/>
              </a:ext>
            </a:extLst>
          </p:cNvPr>
          <p:cNvSpPr txBox="1"/>
          <p:nvPr/>
        </p:nvSpPr>
        <p:spPr>
          <a:xfrm>
            <a:off x="838200" y="1690689"/>
            <a:ext cx="359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Shallow 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NN</a:t>
            </a:r>
          </a:p>
        </p:txBody>
      </p:sp>
    </p:spTree>
    <p:extLst>
      <p:ext uri="{BB962C8B-B14F-4D97-AF65-F5344CB8AC3E}">
        <p14:creationId xmlns:p14="http://schemas.microsoft.com/office/powerpoint/2010/main" val="148163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7A22-91CD-48E1-3239-3381CC20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3AEC3-4821-9C22-8A93-A9E12F484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  <a:p>
            <a:r>
              <a:rPr lang="en-US" dirty="0"/>
              <a:t>Recurrent Neural Networks (RNN)</a:t>
            </a:r>
          </a:p>
          <a:p>
            <a:r>
              <a:rPr lang="en-US" dirty="0"/>
              <a:t>Autoencoders</a:t>
            </a:r>
          </a:p>
          <a:p>
            <a:r>
              <a:rPr lang="en-US" dirty="0"/>
              <a:t>Classical Neural Networks, etc.</a:t>
            </a:r>
          </a:p>
        </p:txBody>
      </p:sp>
    </p:spTree>
    <p:extLst>
      <p:ext uri="{BB962C8B-B14F-4D97-AF65-F5344CB8AC3E}">
        <p14:creationId xmlns:p14="http://schemas.microsoft.com/office/powerpoint/2010/main" val="291346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78313-502B-AAA6-7D48-525554D3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AFBD48-C477-670E-8697-DF3226DE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616" y="2240155"/>
            <a:ext cx="5217984" cy="31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4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A5AB-48B9-564B-5FAD-D5FD330E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NN Unit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34F33-78D3-93A9-B9D4-261BF0096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0499" y="3064475"/>
            <a:ext cx="3333673" cy="1102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DAAE89-49FA-6ACB-4D1A-200AE6378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022" y="1825625"/>
            <a:ext cx="5162077" cy="30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79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475</Words>
  <Application>Microsoft Macintosh PowerPoint</Application>
  <PresentationFormat>Widescreen</PresentationFormat>
  <Paragraphs>65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Introduction to  Deep Learning</vt:lpstr>
      <vt:lpstr>Agenda</vt:lpstr>
      <vt:lpstr>Machine Learning vs Deep Learning</vt:lpstr>
      <vt:lpstr>How ML &amp; DL Works</vt:lpstr>
      <vt:lpstr>ML or DL</vt:lpstr>
      <vt:lpstr>Example of DL</vt:lpstr>
      <vt:lpstr>DL Models</vt:lpstr>
      <vt:lpstr>Logistic Regression</vt:lpstr>
      <vt:lpstr>Single NN Unit</vt:lpstr>
      <vt:lpstr>Activation Functions</vt:lpstr>
      <vt:lpstr>Loss Function</vt:lpstr>
      <vt:lpstr>Gradient Descent</vt:lpstr>
      <vt:lpstr>Backpropagaton</vt:lpstr>
      <vt:lpstr>Regularization</vt:lpstr>
      <vt:lpstr>CNN</vt:lpstr>
      <vt:lpstr>PowerPoint Presentation</vt:lpstr>
      <vt:lpstr>PowerPoint Presentation</vt:lpstr>
      <vt:lpstr>PowerPoint Presentation</vt:lpstr>
      <vt:lpstr>DL Applications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Supriya V</dc:creator>
  <cp:lastModifiedBy>Supriya V</cp:lastModifiedBy>
  <cp:revision>5</cp:revision>
  <dcterms:created xsi:type="dcterms:W3CDTF">2022-10-17T06:24:32Z</dcterms:created>
  <dcterms:modified xsi:type="dcterms:W3CDTF">2022-10-17T08:07:59Z</dcterms:modified>
</cp:coreProperties>
</file>